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72" r:id="rId2"/>
    <p:sldId id="290" r:id="rId3"/>
    <p:sldId id="304" r:id="rId4"/>
    <p:sldId id="305" r:id="rId5"/>
  </p:sldIdLst>
  <p:sldSz cx="9144000" cy="5143500" type="screen16x9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12121"/>
    <a:srgbClr val="00AD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369" autoAdjust="0"/>
    <p:restoredTop sz="94622" autoAdjust="0"/>
  </p:normalViewPr>
  <p:slideViewPr>
    <p:cSldViewPr>
      <p:cViewPr varScale="1">
        <p:scale>
          <a:sx n="163" d="100"/>
          <a:sy n="163" d="100"/>
        </p:scale>
        <p:origin x="-108" y="-13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3082" y="6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85F7F1-F889-4D74-942F-624A1581BF5E}" type="datetimeFigureOut">
              <a:rPr lang="de-DE" smtClean="0"/>
              <a:t>14.10.2016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70FAB2-2F38-40E1-A7DC-ABF0A733227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7018173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3D778C-8326-4DC4-A87C-A2C1FCEE3308}" type="datetimeFigureOut">
              <a:rPr lang="de-DE" smtClean="0"/>
              <a:t>14.10.2016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B6DA6E-D54D-4A14-9B34-89CF549B575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169848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err="1" smtClean="0"/>
              <a:t>Titelmasterformat</a:t>
            </a:r>
            <a:r>
              <a:rPr lang="en-US" noProof="0" dirty="0" smtClean="0"/>
              <a:t> </a:t>
            </a:r>
            <a:r>
              <a:rPr lang="en-US" noProof="0" dirty="0" err="1" smtClean="0"/>
              <a:t>durch</a:t>
            </a:r>
            <a:r>
              <a:rPr lang="en-US" noProof="0" dirty="0" smtClean="0"/>
              <a:t> </a:t>
            </a:r>
            <a:r>
              <a:rPr lang="en-US" noProof="0" dirty="0" err="1" smtClean="0"/>
              <a:t>Klicken</a:t>
            </a:r>
            <a:r>
              <a:rPr lang="en-US" noProof="0" dirty="0" smtClean="0"/>
              <a:t> </a:t>
            </a:r>
            <a:r>
              <a:rPr lang="en-US" noProof="0" dirty="0" err="1" smtClean="0"/>
              <a:t>bearbeiten</a:t>
            </a:r>
            <a:endParaRPr lang="en-US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/>
          </p:nvPr>
        </p:nvSpPr>
        <p:spPr>
          <a:xfrm>
            <a:off x="323528" y="1113590"/>
            <a:ext cx="8496945" cy="3509963"/>
          </a:xfrm>
          <a:prstGeom prst="rect">
            <a:avLst/>
          </a:prstGeom>
        </p:spPr>
        <p:txBody>
          <a:bodyPr/>
          <a:lstStyle>
            <a:lvl1pPr marL="514350" indent="-514350">
              <a:buFont typeface="Wingdings" pitchFamily="2" charset="2"/>
              <a:buChar char="§"/>
              <a:defRPr/>
            </a:lvl1pPr>
            <a:lvl2pPr marL="971550" indent="-514350">
              <a:buFont typeface="Wingdings" pitchFamily="2" charset="2"/>
              <a:buChar char="§"/>
              <a:defRPr/>
            </a:lvl2pPr>
            <a:lvl3pPr marL="1371600" indent="-457200">
              <a:buFont typeface="Wingdings" pitchFamily="2" charset="2"/>
              <a:buChar char="§"/>
              <a:defRPr/>
            </a:lvl3pPr>
          </a:lstStyle>
          <a:p>
            <a:pPr lvl="0"/>
            <a:r>
              <a:rPr lang="en-US" noProof="0" dirty="0" err="1" smtClean="0"/>
              <a:t>Textmasterformat</a:t>
            </a:r>
            <a:r>
              <a:rPr lang="en-US" noProof="0" dirty="0" smtClean="0"/>
              <a:t> </a:t>
            </a:r>
            <a:r>
              <a:rPr lang="en-US" noProof="0" dirty="0" err="1" smtClean="0"/>
              <a:t>bearbeiten</a:t>
            </a:r>
            <a:endParaRPr lang="en-US" noProof="0" dirty="0" smtClean="0"/>
          </a:p>
          <a:p>
            <a:pPr lvl="1"/>
            <a:r>
              <a:rPr lang="en-US" noProof="0" dirty="0" err="1" smtClean="0"/>
              <a:t>Zweite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2"/>
            <a:r>
              <a:rPr lang="en-US" noProof="0" dirty="0" err="1" smtClean="0"/>
              <a:t>Dritte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3"/>
            <a:r>
              <a:rPr lang="en-US" noProof="0" dirty="0" err="1" smtClean="0"/>
              <a:t>Vierte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4"/>
            <a:r>
              <a:rPr lang="en-US" noProof="0" dirty="0" err="1" smtClean="0"/>
              <a:t>Fünfte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943459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251520" y="87474"/>
            <a:ext cx="8568952" cy="7020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noProof="0" dirty="0" smtClean="0"/>
              <a:t>Title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015797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914400" rtl="0" eaLnBrk="1" latinLnBrk="0" hangingPunct="1">
        <a:spcBef>
          <a:spcPct val="0"/>
        </a:spcBef>
        <a:buNone/>
        <a:defRPr sz="3000" b="0" i="0" kern="1200">
          <a:solidFill>
            <a:schemeClr val="tx1"/>
          </a:solidFill>
          <a:latin typeface="Signika" pitchFamily="2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sz="3200" kern="1200">
          <a:solidFill>
            <a:schemeClr val="tx1"/>
          </a:solidFill>
          <a:latin typeface="Signika" pitchFamily="2" charset="0"/>
          <a:ea typeface="+mn-ea"/>
          <a:cs typeface="+mn-cs"/>
        </a:defRPr>
      </a:lvl1pPr>
      <a:lvl2pPr marL="457200" indent="0" algn="l" defTabSz="914400" rtl="0" eaLnBrk="1" latinLnBrk="0" hangingPunct="1">
        <a:spcBef>
          <a:spcPct val="20000"/>
        </a:spcBef>
        <a:buFont typeface="Arial" pitchFamily="34" charset="0"/>
        <a:buNone/>
        <a:defRPr sz="2800" kern="1200">
          <a:solidFill>
            <a:schemeClr val="tx1"/>
          </a:solidFill>
          <a:latin typeface="Signika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Configuration example</a:t>
            </a:r>
            <a:endParaRPr lang="en-US" dirty="0"/>
          </a:p>
        </p:txBody>
      </p:sp>
      <p:sp>
        <p:nvSpPr>
          <p:cNvPr id="7" name="Rechteck 6"/>
          <p:cNvSpPr/>
          <p:nvPr/>
        </p:nvSpPr>
        <p:spPr>
          <a:xfrm>
            <a:off x="395536" y="1059582"/>
            <a:ext cx="2304256" cy="28803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000"/>
          </a:p>
        </p:txBody>
      </p:sp>
      <p:sp>
        <p:nvSpPr>
          <p:cNvPr id="8" name="Rechteck 7"/>
          <p:cNvSpPr/>
          <p:nvPr/>
        </p:nvSpPr>
        <p:spPr>
          <a:xfrm>
            <a:off x="539552" y="3450654"/>
            <a:ext cx="2016224" cy="345232"/>
          </a:xfrm>
          <a:prstGeom prst="rect">
            <a:avLst/>
          </a:prstGeom>
          <a:solidFill>
            <a:schemeClr val="accent3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000"/>
          </a:p>
        </p:txBody>
      </p:sp>
      <p:sp>
        <p:nvSpPr>
          <p:cNvPr id="9" name="Rechteck 8"/>
          <p:cNvSpPr/>
          <p:nvPr/>
        </p:nvSpPr>
        <p:spPr>
          <a:xfrm>
            <a:off x="539552" y="1319744"/>
            <a:ext cx="2016224" cy="1972086"/>
          </a:xfrm>
          <a:prstGeom prst="rect">
            <a:avLst/>
          </a:prstGeom>
          <a:solidFill>
            <a:schemeClr val="accent3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000"/>
          </a:p>
        </p:txBody>
      </p:sp>
      <p:sp>
        <p:nvSpPr>
          <p:cNvPr id="10" name="Rechteck 9"/>
          <p:cNvSpPr/>
          <p:nvPr/>
        </p:nvSpPr>
        <p:spPr>
          <a:xfrm>
            <a:off x="676564" y="1634600"/>
            <a:ext cx="1742199" cy="158522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000"/>
          </a:p>
        </p:txBody>
      </p:sp>
      <p:sp>
        <p:nvSpPr>
          <p:cNvPr id="12" name="Rechteck 11"/>
          <p:cNvSpPr/>
          <p:nvPr/>
        </p:nvSpPr>
        <p:spPr>
          <a:xfrm>
            <a:off x="857648" y="2715766"/>
            <a:ext cx="1368152" cy="43204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000"/>
          </a:p>
        </p:txBody>
      </p:sp>
      <p:sp>
        <p:nvSpPr>
          <p:cNvPr id="14" name="Rechteck 13"/>
          <p:cNvSpPr/>
          <p:nvPr/>
        </p:nvSpPr>
        <p:spPr>
          <a:xfrm>
            <a:off x="863587" y="1958917"/>
            <a:ext cx="1368152" cy="612833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000"/>
          </a:p>
        </p:txBody>
      </p:sp>
      <p:sp>
        <p:nvSpPr>
          <p:cNvPr id="15" name="Textfeld 14"/>
          <p:cNvSpPr txBox="1"/>
          <p:nvPr/>
        </p:nvSpPr>
        <p:spPr>
          <a:xfrm>
            <a:off x="395536" y="1059582"/>
            <a:ext cx="1569660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noProof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/content</a:t>
            </a:r>
          </a:p>
          <a:p>
            <a:endParaRPr lang="en-US" sz="1000" b="1" noProof="1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00" b="1" noProof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/tenant1</a:t>
            </a:r>
          </a:p>
          <a:p>
            <a:endParaRPr lang="en-US" sz="1000" b="1" noProof="1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00" b="1" noProof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/region1</a:t>
            </a:r>
          </a:p>
          <a:p>
            <a:r>
              <a:rPr lang="en-US" sz="1000" b="1" noProof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000" b="1" noProof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</a:p>
          <a:p>
            <a:r>
              <a:rPr lang="en-US" sz="1000" b="1" noProof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000" b="1" noProof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/site1</a:t>
            </a:r>
          </a:p>
          <a:p>
            <a:r>
              <a:rPr lang="en-US" sz="1000" b="1" noProof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/language1</a:t>
            </a:r>
          </a:p>
          <a:p>
            <a:r>
              <a:rPr lang="en-US" sz="1000" b="1" noProof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/language2</a:t>
            </a:r>
          </a:p>
          <a:p>
            <a:endParaRPr lang="en-US" sz="1000" b="1" noProof="1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000" b="1" noProof="1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00" b="1" noProof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/site2</a:t>
            </a:r>
          </a:p>
          <a:p>
            <a:r>
              <a:rPr lang="en-US" sz="1000" b="1" noProof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/language1</a:t>
            </a:r>
          </a:p>
          <a:p>
            <a:endParaRPr lang="en-US" sz="1000" b="1" noProof="1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000" b="1" noProof="1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000" b="1" noProof="1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00" b="1" noProof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/tenant2</a:t>
            </a:r>
          </a:p>
        </p:txBody>
      </p:sp>
      <p:sp>
        <p:nvSpPr>
          <p:cNvPr id="19" name="Textfeld 18"/>
          <p:cNvSpPr txBox="1"/>
          <p:nvPr/>
        </p:nvSpPr>
        <p:spPr>
          <a:xfrm>
            <a:off x="3563888" y="1347614"/>
            <a:ext cx="21200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Signika" panose="02010003020600000004" pitchFamily="2" charset="0"/>
              </a:rPr>
              <a:t>Tenant-specific configuration</a:t>
            </a:r>
            <a:endParaRPr lang="en-US" sz="1200" dirty="0">
              <a:latin typeface="Signika" panose="02010003020600000004" pitchFamily="2" charset="0"/>
            </a:endParaRPr>
          </a:p>
        </p:txBody>
      </p:sp>
      <p:sp>
        <p:nvSpPr>
          <p:cNvPr id="21" name="Textfeld 20"/>
          <p:cNvSpPr txBox="1"/>
          <p:nvPr/>
        </p:nvSpPr>
        <p:spPr>
          <a:xfrm>
            <a:off x="3563888" y="1635646"/>
            <a:ext cx="21340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Signika" panose="02010003020600000004" pitchFamily="2" charset="0"/>
              </a:rPr>
              <a:t>Region-specific configuration</a:t>
            </a:r>
            <a:endParaRPr lang="en-US" sz="1200" dirty="0">
              <a:latin typeface="Signika" panose="02010003020600000004" pitchFamily="2" charset="0"/>
            </a:endParaRPr>
          </a:p>
        </p:txBody>
      </p:sp>
      <p:cxnSp>
        <p:nvCxnSpPr>
          <p:cNvPr id="18" name="Gerade Verbindung 17"/>
          <p:cNvCxnSpPr/>
          <p:nvPr/>
        </p:nvCxnSpPr>
        <p:spPr>
          <a:xfrm>
            <a:off x="2843808" y="1491630"/>
            <a:ext cx="752721" cy="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19"/>
          <p:cNvCxnSpPr/>
          <p:nvPr/>
        </p:nvCxnSpPr>
        <p:spPr>
          <a:xfrm>
            <a:off x="2843808" y="1779662"/>
            <a:ext cx="752721" cy="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 Verbindung 21"/>
          <p:cNvCxnSpPr/>
          <p:nvPr/>
        </p:nvCxnSpPr>
        <p:spPr>
          <a:xfrm>
            <a:off x="2843808" y="2067694"/>
            <a:ext cx="752721" cy="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feld 22"/>
          <p:cNvSpPr txBox="1"/>
          <p:nvPr/>
        </p:nvSpPr>
        <p:spPr>
          <a:xfrm>
            <a:off x="3563888" y="1923678"/>
            <a:ext cx="28418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Signika" panose="02010003020600000004" pitchFamily="2" charset="0"/>
              </a:rPr>
              <a:t>Site-specific configuration</a:t>
            </a:r>
          </a:p>
        </p:txBody>
      </p:sp>
      <p:sp>
        <p:nvSpPr>
          <p:cNvPr id="24" name="Textfeld 23"/>
          <p:cNvSpPr txBox="1"/>
          <p:nvPr/>
        </p:nvSpPr>
        <p:spPr>
          <a:xfrm>
            <a:off x="2987824" y="2830165"/>
            <a:ext cx="3096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Signika" panose="02010003020600000004" pitchFamily="2" charset="0"/>
              </a:rPr>
              <a:t>Context-aware = </a:t>
            </a:r>
            <a:r>
              <a:rPr lang="en-US" sz="1200" b="1" dirty="0" smtClean="0">
                <a:latin typeface="Signika" panose="02010003020600000004" pitchFamily="2" charset="0"/>
              </a:rPr>
              <a:t>different configuration</a:t>
            </a:r>
          </a:p>
          <a:p>
            <a:r>
              <a:rPr lang="en-US" sz="1200" b="1" dirty="0" smtClean="0">
                <a:latin typeface="Signika" panose="02010003020600000004" pitchFamily="2" charset="0"/>
              </a:rPr>
              <a:t>for different subtrees in resource hierarchy</a:t>
            </a:r>
          </a:p>
        </p:txBody>
      </p:sp>
    </p:spTree>
    <p:extLst>
      <p:ext uri="{BB962C8B-B14F-4D97-AF65-F5344CB8AC3E}">
        <p14:creationId xmlns:p14="http://schemas.microsoft.com/office/powerpoint/2010/main" val="1658463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Contexts and configuration references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363294" y="1131590"/>
            <a:ext cx="3262432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noProof="1" smtClean="0">
                <a:latin typeface="Courier New" panose="02070309020205020404" pitchFamily="49" charset="0"/>
                <a:cs typeface="Courier New" panose="02070309020205020404" pitchFamily="49" charset="0"/>
              </a:rPr>
              <a:t>/content</a:t>
            </a:r>
          </a:p>
          <a:p>
            <a:r>
              <a:rPr lang="en-US" sz="1000" b="1" noProof="1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000" b="1" noProof="1" smtClean="0">
                <a:latin typeface="Courier New" panose="02070309020205020404" pitchFamily="49" charset="0"/>
                <a:cs typeface="Courier New" panose="02070309020205020404" pitchFamily="49" charset="0"/>
              </a:rPr>
              <a:t>/mysite</a:t>
            </a:r>
          </a:p>
          <a:p>
            <a:r>
              <a:rPr lang="en-US" sz="1000" b="1" noProof="1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000" b="1" noProof="1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@</a:t>
            </a:r>
            <a:r>
              <a:rPr lang="en-US" sz="1000" b="1" noProof="1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sling:configRef </a:t>
            </a:r>
            <a:r>
              <a:rPr lang="en-US" sz="1000" b="1" noProof="1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"/</a:t>
            </a:r>
            <a:r>
              <a:rPr lang="en-US" sz="1000" b="1" noProof="1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conf/mysite"</a:t>
            </a:r>
            <a:endParaRPr lang="en-US" sz="1000" b="1" noProof="1">
              <a:solidFill>
                <a:schemeClr val="accent1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00" b="1" noProof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/page1</a:t>
            </a:r>
          </a:p>
          <a:p>
            <a:endParaRPr lang="en-US" sz="1000" b="1" noProof="1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00" b="1" noProof="1" smtClean="0">
                <a:latin typeface="Courier New" panose="02070309020205020404" pitchFamily="49" charset="0"/>
                <a:cs typeface="Courier New" panose="02070309020205020404" pitchFamily="49" charset="0"/>
              </a:rPr>
              <a:t>/conf</a:t>
            </a:r>
            <a:endParaRPr lang="en-US" sz="1000" b="1" noProof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00" b="1" noProof="1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000" b="1" noProof="1" smtClean="0">
                <a:latin typeface="Courier New" panose="02070309020205020404" pitchFamily="49" charset="0"/>
                <a:cs typeface="Courier New" panose="02070309020205020404" pitchFamily="49" charset="0"/>
              </a:rPr>
              <a:t>/mysite</a:t>
            </a:r>
            <a:endParaRPr lang="en-US" sz="1000" b="1" noProof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00" b="1" noProof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000" b="1" noProof="1">
                <a:latin typeface="Courier New" panose="02070309020205020404" pitchFamily="49" charset="0"/>
                <a:cs typeface="Courier New" panose="02070309020205020404" pitchFamily="49" charset="0"/>
              </a:rPr>
              <a:t>/sling:configs</a:t>
            </a:r>
            <a:endParaRPr lang="en-US" sz="1000" b="1" noProof="1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00" b="1" noProof="1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000" b="1" noProof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x.y.z.MyConfig</a:t>
            </a:r>
            <a:endParaRPr lang="en-US" sz="1000" b="1" noProof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00" b="1" noProof="1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@param1 </a:t>
            </a:r>
            <a:r>
              <a:rPr lang="en-US" sz="1000" b="1" noProof="1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1000" b="1" noProof="1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"value1"</a:t>
            </a:r>
            <a:endParaRPr lang="en-US" sz="1000" b="1" noProof="1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4211960" y="1274916"/>
            <a:ext cx="19390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Context / Content resources</a:t>
            </a:r>
            <a:endParaRPr lang="en-US" sz="1200" dirty="0"/>
          </a:p>
        </p:txBody>
      </p:sp>
      <p:sp>
        <p:nvSpPr>
          <p:cNvPr id="9" name="Pfeil nach links 8"/>
          <p:cNvSpPr/>
          <p:nvPr/>
        </p:nvSpPr>
        <p:spPr>
          <a:xfrm>
            <a:off x="3776087" y="2165064"/>
            <a:ext cx="396044" cy="2880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feld 9"/>
          <p:cNvSpPr txBox="1"/>
          <p:nvPr/>
        </p:nvSpPr>
        <p:spPr>
          <a:xfrm>
            <a:off x="4211960" y="2180961"/>
            <a:ext cx="16721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Configuration resources</a:t>
            </a:r>
            <a:endParaRPr lang="en-US" sz="1200" dirty="0"/>
          </a:p>
        </p:txBody>
      </p:sp>
      <p:sp>
        <p:nvSpPr>
          <p:cNvPr id="11" name="Textfeld 10"/>
          <p:cNvSpPr txBox="1"/>
          <p:nvPr/>
        </p:nvSpPr>
        <p:spPr>
          <a:xfrm>
            <a:off x="323528" y="3075806"/>
            <a:ext cx="64940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b="1" noProof="1" smtClean="0">
                <a:solidFill>
                  <a:srgbClr val="64646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MyConfig</a:t>
            </a:r>
            <a:r>
              <a:rPr lang="de-DE" sz="1000" b="1" noProof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de-DE" sz="1000" b="1" noProof="1" smtClean="0">
                <a:solidFill>
                  <a:srgbClr val="6A3E3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config</a:t>
            </a:r>
            <a:r>
              <a:rPr lang="de-DE" sz="1000" b="1" noProof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de-DE" sz="1000" b="1" noProof="1" smtClean="0">
                <a:solidFill>
                  <a:srgbClr val="6A3E3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resource</a:t>
            </a:r>
            <a:r>
              <a:rPr lang="de-DE" sz="1000" b="1" noProof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.adaptTo(ConfigurationBuilder.</a:t>
            </a:r>
            <a:r>
              <a:rPr lang="de-DE" sz="1000" b="1" noProof="1" smtClean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de-DE" sz="1000" b="1" noProof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).as(</a:t>
            </a:r>
            <a:r>
              <a:rPr lang="de-DE" sz="1000" b="1" noProof="1" smtClean="0">
                <a:solidFill>
                  <a:srgbClr val="64646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MyConfig</a:t>
            </a:r>
            <a:r>
              <a:rPr lang="de-DE" sz="1000" b="1" noProof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de-DE" sz="1000" b="1" noProof="1" smtClean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de-DE" sz="1000" b="1" noProof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de-DE" sz="1000" b="1" noProof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 </a:t>
            </a:r>
            <a:r>
              <a:rPr lang="de-DE" sz="1000" b="1" noProof="1" smtClean="0">
                <a:solidFill>
                  <a:srgbClr val="6A3E3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param1</a:t>
            </a:r>
            <a:r>
              <a:rPr lang="de-DE" sz="1000" b="1" noProof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de-DE" sz="1000" b="1" noProof="1" smtClean="0">
                <a:solidFill>
                  <a:srgbClr val="6A3E3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config</a:t>
            </a:r>
            <a:r>
              <a:rPr lang="de-DE" sz="1000" b="1" noProof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.param1();</a:t>
            </a:r>
            <a:endParaRPr lang="de-DE" sz="1000" b="1" noProof="1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1" name="Freihandform 20"/>
          <p:cNvSpPr/>
          <p:nvPr/>
        </p:nvSpPr>
        <p:spPr>
          <a:xfrm>
            <a:off x="1345053" y="1671650"/>
            <a:ext cx="1570764" cy="493414"/>
          </a:xfrm>
          <a:custGeom>
            <a:avLst/>
            <a:gdLst>
              <a:gd name="connsiteX0" fmla="*/ 2560320 w 2560320"/>
              <a:gd name="connsiteY0" fmla="*/ 0 h 884903"/>
              <a:gd name="connsiteX1" fmla="*/ 1982183 w 2560320"/>
              <a:gd name="connsiteY1" fmla="*/ 548640 h 884903"/>
              <a:gd name="connsiteX2" fmla="*/ 1126777 w 2560320"/>
              <a:gd name="connsiteY2" fmla="*/ 784614 h 884903"/>
              <a:gd name="connsiteX3" fmla="*/ 0 w 2560320"/>
              <a:gd name="connsiteY3" fmla="*/ 884903 h 884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60320" h="884903">
                <a:moveTo>
                  <a:pt x="2560320" y="0"/>
                </a:moveTo>
                <a:cubicBezTo>
                  <a:pt x="2390713" y="208935"/>
                  <a:pt x="2221107" y="417871"/>
                  <a:pt x="1982183" y="548640"/>
                </a:cubicBezTo>
                <a:cubicBezTo>
                  <a:pt x="1743259" y="679409"/>
                  <a:pt x="1457141" y="728570"/>
                  <a:pt x="1126777" y="784614"/>
                </a:cubicBezTo>
                <a:cubicBezTo>
                  <a:pt x="796413" y="840658"/>
                  <a:pt x="398206" y="862780"/>
                  <a:pt x="0" y="884903"/>
                </a:cubicBezTo>
              </a:path>
            </a:pathLst>
          </a:custGeom>
          <a:noFill/>
          <a:ln>
            <a:solidFill>
              <a:schemeClr val="accent1">
                <a:lumMod val="40000"/>
                <a:lumOff val="60000"/>
              </a:schemeClr>
            </a:solidFill>
            <a:prstDash val="sysDot"/>
            <a:headEnd type="none" w="med" len="med"/>
            <a:tailEnd type="triangle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" name="Freihandform 21"/>
          <p:cNvSpPr/>
          <p:nvPr/>
        </p:nvSpPr>
        <p:spPr>
          <a:xfrm flipV="1">
            <a:off x="2495428" y="2477727"/>
            <a:ext cx="3274142" cy="619434"/>
          </a:xfrm>
          <a:custGeom>
            <a:avLst/>
            <a:gdLst>
              <a:gd name="connsiteX0" fmla="*/ 2560320 w 2560320"/>
              <a:gd name="connsiteY0" fmla="*/ 0 h 884903"/>
              <a:gd name="connsiteX1" fmla="*/ 1982183 w 2560320"/>
              <a:gd name="connsiteY1" fmla="*/ 548640 h 884903"/>
              <a:gd name="connsiteX2" fmla="*/ 1126777 w 2560320"/>
              <a:gd name="connsiteY2" fmla="*/ 784614 h 884903"/>
              <a:gd name="connsiteX3" fmla="*/ 0 w 2560320"/>
              <a:gd name="connsiteY3" fmla="*/ 884903 h 884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60320" h="884903">
                <a:moveTo>
                  <a:pt x="2560320" y="0"/>
                </a:moveTo>
                <a:cubicBezTo>
                  <a:pt x="2390713" y="208935"/>
                  <a:pt x="2221107" y="417871"/>
                  <a:pt x="1982183" y="548640"/>
                </a:cubicBezTo>
                <a:cubicBezTo>
                  <a:pt x="1743259" y="679409"/>
                  <a:pt x="1457141" y="728570"/>
                  <a:pt x="1126777" y="784614"/>
                </a:cubicBezTo>
                <a:cubicBezTo>
                  <a:pt x="796413" y="840658"/>
                  <a:pt x="398206" y="862780"/>
                  <a:pt x="0" y="884903"/>
                </a:cubicBezTo>
              </a:path>
            </a:pathLst>
          </a:custGeom>
          <a:noFill/>
          <a:ln>
            <a:solidFill>
              <a:schemeClr val="accent1">
                <a:lumMod val="40000"/>
                <a:lumOff val="60000"/>
              </a:schemeClr>
            </a:solidFill>
            <a:prstDash val="sysDot"/>
            <a:headEnd type="none" w="med" len="med"/>
            <a:tailEnd type="triangle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Pfeil nach links 11"/>
          <p:cNvSpPr/>
          <p:nvPr/>
        </p:nvSpPr>
        <p:spPr>
          <a:xfrm>
            <a:off x="3776087" y="1275606"/>
            <a:ext cx="396044" cy="2880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33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/>
          <p:cNvSpPr txBox="1"/>
          <p:nvPr/>
        </p:nvSpPr>
        <p:spPr>
          <a:xfrm>
            <a:off x="363294" y="771550"/>
            <a:ext cx="6692858" cy="40729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noProof="1" smtClean="0">
                <a:latin typeface="Courier New" panose="02070309020205020404" pitchFamily="49" charset="0"/>
                <a:cs typeface="Courier New" panose="02070309020205020404" pitchFamily="49" charset="0"/>
              </a:rPr>
              <a:t>/content</a:t>
            </a:r>
          </a:p>
          <a:p>
            <a:r>
              <a:rPr lang="en-US" sz="1200" b="1" noProof="1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noProof="1" smtClean="0">
                <a:latin typeface="Courier New" panose="02070309020205020404" pitchFamily="49" charset="0"/>
                <a:cs typeface="Courier New" panose="02070309020205020404" pitchFamily="49" charset="0"/>
              </a:rPr>
              <a:t>   /tenant1</a:t>
            </a:r>
          </a:p>
          <a:p>
            <a:r>
              <a:rPr lang="en-US" sz="1200" b="1" noProof="1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noProof="1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@</a:t>
            </a:r>
            <a:r>
              <a:rPr lang="en-US" sz="1200" b="1" noProof="1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sling:configRef </a:t>
            </a:r>
            <a:r>
              <a:rPr lang="en-US" sz="1200" b="1" noProof="1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1200" b="1" noProof="1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"/conf/brand1/tenant1"</a:t>
            </a:r>
          </a:p>
          <a:p>
            <a:r>
              <a:rPr lang="en-US" sz="1200" b="1" noProof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/region1</a:t>
            </a:r>
          </a:p>
          <a:p>
            <a:r>
              <a:rPr lang="en-US" sz="1200" b="1" noProof="1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sz="1200" b="1" noProof="1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@</a:t>
            </a:r>
            <a:r>
              <a:rPr lang="en-US" sz="1200" b="1" noProof="1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sling:configRef </a:t>
            </a:r>
            <a:r>
              <a:rPr lang="en-US" sz="1200" b="1" noProof="1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"/</a:t>
            </a:r>
            <a:r>
              <a:rPr lang="en-US" sz="1200" b="1" noProof="1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conf/brand1/tenant1/region1"</a:t>
            </a:r>
          </a:p>
          <a:p>
            <a:r>
              <a:rPr lang="en-US" sz="1200" b="1" noProof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/site1</a:t>
            </a:r>
          </a:p>
          <a:p>
            <a:r>
              <a:rPr lang="en-US" sz="1200" b="1" noProof="1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@</a:t>
            </a:r>
            <a:r>
              <a:rPr lang="en-US" sz="1200" b="1" noProof="1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sling:configRef </a:t>
            </a:r>
            <a:r>
              <a:rPr lang="en-US" sz="1200" b="1" noProof="1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1200" b="1" noProof="1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"/conf/brand1/tenant1/region1/site1"</a:t>
            </a:r>
            <a:endParaRPr lang="en-US" sz="1200" b="1" noProof="1">
              <a:solidFill>
                <a:schemeClr val="accent1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200" b="1" noProof="1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ts val="1000"/>
              </a:spcBef>
            </a:pPr>
            <a:r>
              <a:rPr lang="en-US" sz="1200" b="1" noProof="1" smtClean="0">
                <a:latin typeface="Courier New" panose="02070309020205020404" pitchFamily="49" charset="0"/>
                <a:cs typeface="Courier New" panose="02070309020205020404" pitchFamily="49" charset="0"/>
              </a:rPr>
              <a:t>/conf</a:t>
            </a:r>
          </a:p>
          <a:p>
            <a:pPr>
              <a:spcBef>
                <a:spcPts val="1000"/>
              </a:spcBef>
            </a:pPr>
            <a:r>
              <a:rPr lang="en-US" sz="1200" b="1" noProof="1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noProof="1" smtClean="0">
                <a:latin typeface="Courier New" panose="02070309020205020404" pitchFamily="49" charset="0"/>
                <a:cs typeface="Courier New" panose="02070309020205020404" pitchFamily="49" charset="0"/>
              </a:rPr>
              <a:t>   /brand1</a:t>
            </a:r>
          </a:p>
          <a:p>
            <a:pPr>
              <a:spcBef>
                <a:spcPts val="1000"/>
              </a:spcBef>
            </a:pPr>
            <a:r>
              <a:rPr lang="en-US" sz="1200" b="1" noProof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/tenant1</a:t>
            </a:r>
          </a:p>
          <a:p>
            <a:pPr>
              <a:spcBef>
                <a:spcPts val="1000"/>
              </a:spcBef>
            </a:pPr>
            <a:r>
              <a:rPr lang="en-US" sz="1200" b="1" noProof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/region1</a:t>
            </a:r>
            <a:endParaRPr lang="en-US" sz="1200" b="1" noProof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ts val="1000"/>
              </a:spcBef>
            </a:pPr>
            <a:r>
              <a:rPr lang="en-US" sz="1200" b="1" noProof="1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noProof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/site1</a:t>
            </a:r>
          </a:p>
          <a:p>
            <a:pPr>
              <a:spcBef>
                <a:spcPts val="1000"/>
              </a:spcBef>
            </a:pPr>
            <a:r>
              <a:rPr lang="en-US" sz="1200" b="1" noProof="1" smtClean="0">
                <a:latin typeface="Courier New" panose="02070309020205020404" pitchFamily="49" charset="0"/>
                <a:cs typeface="Courier New" panose="02070309020205020404" pitchFamily="49" charset="0"/>
              </a:rPr>
              <a:t>/conf/global</a:t>
            </a:r>
          </a:p>
          <a:p>
            <a:pPr>
              <a:spcBef>
                <a:spcPts val="1000"/>
              </a:spcBef>
            </a:pPr>
            <a:r>
              <a:rPr lang="en-US" sz="1200" b="1" noProof="1" smtClean="0">
                <a:latin typeface="Courier New" panose="02070309020205020404" pitchFamily="49" charset="0"/>
                <a:cs typeface="Courier New" panose="02070309020205020404" pitchFamily="49" charset="0"/>
              </a:rPr>
              <a:t>/apps/conf</a:t>
            </a:r>
          </a:p>
          <a:p>
            <a:pPr>
              <a:spcBef>
                <a:spcPts val="1000"/>
              </a:spcBef>
            </a:pPr>
            <a:r>
              <a:rPr lang="en-US" sz="1200" b="1" noProof="1" smtClean="0">
                <a:latin typeface="Courier New" panose="02070309020205020404" pitchFamily="49" charset="0"/>
                <a:cs typeface="Courier New" panose="02070309020205020404" pitchFamily="49" charset="0"/>
              </a:rPr>
              <a:t>/libs/conf</a:t>
            </a:r>
            <a:endParaRPr lang="en-US" sz="1200" b="1" noProof="1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2" name="Bogen 31"/>
          <p:cNvSpPr/>
          <p:nvPr/>
        </p:nvSpPr>
        <p:spPr>
          <a:xfrm>
            <a:off x="1436610" y="2714888"/>
            <a:ext cx="816943" cy="1284876"/>
          </a:xfrm>
          <a:prstGeom prst="arc">
            <a:avLst>
              <a:gd name="adj1" fmla="val 6765357"/>
              <a:gd name="adj2" fmla="val 14043880"/>
            </a:avLst>
          </a:prstGeom>
          <a:noFill/>
          <a:ln>
            <a:solidFill>
              <a:schemeClr val="accent1">
                <a:lumMod val="40000"/>
                <a:lumOff val="60000"/>
              </a:schemeClr>
            </a:solidFill>
            <a:prstDash val="sysDot"/>
            <a:headEnd type="triangle" w="lg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>
              <a:solidFill>
                <a:schemeClr val="lt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Configuration resource lookup</a:t>
            </a:r>
            <a:endParaRPr lang="en-US" dirty="0"/>
          </a:p>
        </p:txBody>
      </p:sp>
      <p:sp>
        <p:nvSpPr>
          <p:cNvPr id="20" name="Ellipse 19"/>
          <p:cNvSpPr/>
          <p:nvPr/>
        </p:nvSpPr>
        <p:spPr>
          <a:xfrm>
            <a:off x="2596175" y="359390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 smtClean="0"/>
              <a:t>1</a:t>
            </a:r>
            <a:endParaRPr lang="de-DE" sz="1200" b="1" dirty="0"/>
          </a:p>
        </p:txBody>
      </p:sp>
      <p:sp>
        <p:nvSpPr>
          <p:cNvPr id="22" name="Ellipse 21"/>
          <p:cNvSpPr/>
          <p:nvPr/>
        </p:nvSpPr>
        <p:spPr>
          <a:xfrm>
            <a:off x="2346270" y="3274990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 smtClean="0"/>
              <a:t>2</a:t>
            </a:r>
            <a:endParaRPr lang="de-DE" sz="1200" b="1" dirty="0"/>
          </a:p>
        </p:txBody>
      </p:sp>
      <p:sp>
        <p:nvSpPr>
          <p:cNvPr id="23" name="Ellipse 22"/>
          <p:cNvSpPr/>
          <p:nvPr/>
        </p:nvSpPr>
        <p:spPr>
          <a:xfrm>
            <a:off x="1991799" y="2960939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 smtClean="0"/>
              <a:t>3</a:t>
            </a:r>
            <a:endParaRPr lang="de-DE" sz="1200" b="1" dirty="0"/>
          </a:p>
        </p:txBody>
      </p:sp>
      <p:sp>
        <p:nvSpPr>
          <p:cNvPr id="24" name="Ellipse 23"/>
          <p:cNvSpPr/>
          <p:nvPr/>
        </p:nvSpPr>
        <p:spPr>
          <a:xfrm>
            <a:off x="1591126" y="389626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 smtClean="0"/>
              <a:t>5</a:t>
            </a:r>
            <a:endParaRPr lang="de-DE" sz="1200" b="1" dirty="0"/>
          </a:p>
        </p:txBody>
      </p:sp>
      <p:sp>
        <p:nvSpPr>
          <p:cNvPr id="25" name="Ellipse 24"/>
          <p:cNvSpPr/>
          <p:nvPr/>
        </p:nvSpPr>
        <p:spPr>
          <a:xfrm>
            <a:off x="1447110" y="4207057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/>
              <a:t>6</a:t>
            </a:r>
          </a:p>
        </p:txBody>
      </p:sp>
      <p:sp>
        <p:nvSpPr>
          <p:cNvPr id="27" name="Textfeld 26"/>
          <p:cNvSpPr txBox="1"/>
          <p:nvPr/>
        </p:nvSpPr>
        <p:spPr>
          <a:xfrm>
            <a:off x="4499992" y="2895123"/>
            <a:ext cx="19486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Resource lookup order</a:t>
            </a:r>
          </a:p>
          <a:p>
            <a:r>
              <a:rPr lang="en-US" sz="1200" dirty="0" smtClean="0"/>
              <a:t>for configuration hierarchies</a:t>
            </a:r>
          </a:p>
        </p:txBody>
      </p:sp>
      <p:sp>
        <p:nvSpPr>
          <p:cNvPr id="28" name="Bogen 27"/>
          <p:cNvSpPr/>
          <p:nvPr/>
        </p:nvSpPr>
        <p:spPr>
          <a:xfrm>
            <a:off x="1264702" y="1842602"/>
            <a:ext cx="1939146" cy="2039334"/>
          </a:xfrm>
          <a:prstGeom prst="arc">
            <a:avLst>
              <a:gd name="adj1" fmla="val 16083568"/>
              <a:gd name="adj2" fmla="val 2944534"/>
            </a:avLst>
          </a:prstGeom>
          <a:noFill/>
          <a:ln>
            <a:solidFill>
              <a:schemeClr val="accent1">
                <a:lumMod val="40000"/>
                <a:lumOff val="60000"/>
              </a:schemeClr>
            </a:solidFill>
            <a:prstDash val="sysDot"/>
            <a:headEnd type="none" w="med" len="med"/>
            <a:tailEnd type="triangle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>
              <a:solidFill>
                <a:schemeClr val="lt1"/>
              </a:solidFill>
            </a:endParaRPr>
          </a:p>
        </p:txBody>
      </p:sp>
      <p:sp>
        <p:nvSpPr>
          <p:cNvPr id="29" name="Bogen 28"/>
          <p:cNvSpPr/>
          <p:nvPr/>
        </p:nvSpPr>
        <p:spPr>
          <a:xfrm>
            <a:off x="2575288" y="3282409"/>
            <a:ext cx="308919" cy="280613"/>
          </a:xfrm>
          <a:prstGeom prst="arc">
            <a:avLst>
              <a:gd name="adj1" fmla="val 13596525"/>
              <a:gd name="adj2" fmla="val 3816426"/>
            </a:avLst>
          </a:prstGeom>
          <a:noFill/>
          <a:ln>
            <a:solidFill>
              <a:schemeClr val="accent1">
                <a:lumMod val="40000"/>
                <a:lumOff val="60000"/>
              </a:schemeClr>
            </a:solidFill>
            <a:prstDash val="sysDot"/>
            <a:headEnd type="triangle" w="lg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>
              <a:solidFill>
                <a:schemeClr val="lt1"/>
              </a:solidFill>
            </a:endParaRPr>
          </a:p>
        </p:txBody>
      </p:sp>
      <p:sp>
        <p:nvSpPr>
          <p:cNvPr id="30" name="Bogen 29"/>
          <p:cNvSpPr/>
          <p:nvPr/>
        </p:nvSpPr>
        <p:spPr>
          <a:xfrm>
            <a:off x="1720028" y="2738316"/>
            <a:ext cx="382217" cy="319480"/>
          </a:xfrm>
          <a:prstGeom prst="arc">
            <a:avLst>
              <a:gd name="adj1" fmla="val 14391499"/>
              <a:gd name="adj2" fmla="val 42346"/>
            </a:avLst>
          </a:prstGeom>
          <a:noFill/>
          <a:ln>
            <a:solidFill>
              <a:schemeClr val="accent1">
                <a:lumMod val="40000"/>
                <a:lumOff val="60000"/>
              </a:schemeClr>
            </a:solidFill>
            <a:prstDash val="sysDot"/>
            <a:headEnd type="triangle" w="lg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>
              <a:solidFill>
                <a:schemeClr val="lt1"/>
              </a:solidFill>
            </a:endParaRPr>
          </a:p>
        </p:txBody>
      </p:sp>
      <p:sp>
        <p:nvSpPr>
          <p:cNvPr id="33" name="Bogen 32"/>
          <p:cNvSpPr/>
          <p:nvPr/>
        </p:nvSpPr>
        <p:spPr>
          <a:xfrm>
            <a:off x="1645301" y="4040280"/>
            <a:ext cx="368840" cy="330478"/>
          </a:xfrm>
          <a:prstGeom prst="arc">
            <a:avLst>
              <a:gd name="adj1" fmla="val 18194658"/>
              <a:gd name="adj2" fmla="val 6391209"/>
            </a:avLst>
          </a:prstGeom>
          <a:noFill/>
          <a:ln>
            <a:solidFill>
              <a:schemeClr val="accent1">
                <a:lumMod val="40000"/>
                <a:lumOff val="60000"/>
              </a:schemeClr>
            </a:solidFill>
            <a:prstDash val="sysDot"/>
            <a:headEnd type="none" w="lg" len="med"/>
            <a:tailEnd type="triangle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>
              <a:solidFill>
                <a:schemeClr val="lt1"/>
              </a:solidFill>
            </a:endParaRPr>
          </a:p>
        </p:txBody>
      </p:sp>
      <p:sp>
        <p:nvSpPr>
          <p:cNvPr id="34" name="Pfeil nach links 33"/>
          <p:cNvSpPr/>
          <p:nvPr/>
        </p:nvSpPr>
        <p:spPr>
          <a:xfrm>
            <a:off x="2431630" y="4227374"/>
            <a:ext cx="576064" cy="28676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35" name="Textfeld 34"/>
          <p:cNvSpPr txBox="1"/>
          <p:nvPr/>
        </p:nvSpPr>
        <p:spPr>
          <a:xfrm>
            <a:off x="3059832" y="4227374"/>
            <a:ext cx="38788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Fallback to </a:t>
            </a:r>
            <a:r>
              <a:rPr lang="en-US" sz="1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conf</a:t>
            </a:r>
            <a:r>
              <a:rPr lang="en-US" sz="1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/global</a:t>
            </a:r>
            <a:r>
              <a:rPr lang="en-US" sz="1200" dirty="0" smtClean="0"/>
              <a:t> an </a:t>
            </a:r>
            <a:r>
              <a:rPr lang="en-US" sz="1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/apps/</a:t>
            </a:r>
            <a:r>
              <a:rPr lang="en-US" sz="1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conf</a:t>
            </a:r>
            <a:r>
              <a:rPr lang="en-US" sz="1200" dirty="0" smtClean="0"/>
              <a:t> and </a:t>
            </a:r>
            <a:r>
              <a:rPr lang="en-US" sz="1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/libs/</a:t>
            </a:r>
            <a:r>
              <a:rPr lang="en-US" sz="1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conf</a:t>
            </a:r>
            <a:endParaRPr lang="en-US" sz="1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9" name="Ellipse 18"/>
          <p:cNvSpPr/>
          <p:nvPr/>
        </p:nvSpPr>
        <p:spPr>
          <a:xfrm>
            <a:off x="1517919" y="2663989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/>
              <a:t>4</a:t>
            </a:r>
          </a:p>
        </p:txBody>
      </p:sp>
      <p:sp>
        <p:nvSpPr>
          <p:cNvPr id="21" name="Ellipse 20"/>
          <p:cNvSpPr/>
          <p:nvPr/>
        </p:nvSpPr>
        <p:spPr>
          <a:xfrm>
            <a:off x="1437624" y="4525721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 smtClean="0"/>
              <a:t>7</a:t>
            </a:r>
            <a:endParaRPr lang="de-DE" sz="1200" b="1" dirty="0"/>
          </a:p>
        </p:txBody>
      </p:sp>
      <p:sp>
        <p:nvSpPr>
          <p:cNvPr id="31" name="Bogen 30"/>
          <p:cNvSpPr/>
          <p:nvPr/>
        </p:nvSpPr>
        <p:spPr>
          <a:xfrm>
            <a:off x="2287256" y="3046085"/>
            <a:ext cx="308919" cy="280613"/>
          </a:xfrm>
          <a:prstGeom prst="arc">
            <a:avLst>
              <a:gd name="adj1" fmla="val 13596525"/>
              <a:gd name="adj2" fmla="val 1415071"/>
            </a:avLst>
          </a:prstGeom>
          <a:noFill/>
          <a:ln>
            <a:solidFill>
              <a:schemeClr val="accent1">
                <a:lumMod val="40000"/>
                <a:lumOff val="60000"/>
              </a:schemeClr>
            </a:solidFill>
            <a:prstDash val="sysDot"/>
            <a:headEnd type="triangle" w="lg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>
              <a:solidFill>
                <a:schemeClr val="lt1"/>
              </a:solidFill>
            </a:endParaRPr>
          </a:p>
        </p:txBody>
      </p:sp>
      <p:sp>
        <p:nvSpPr>
          <p:cNvPr id="36" name="Bogen 35"/>
          <p:cNvSpPr/>
          <p:nvPr/>
        </p:nvSpPr>
        <p:spPr>
          <a:xfrm>
            <a:off x="1510873" y="4444754"/>
            <a:ext cx="400263" cy="224983"/>
          </a:xfrm>
          <a:prstGeom prst="arc">
            <a:avLst>
              <a:gd name="adj1" fmla="val 17914195"/>
              <a:gd name="adj2" fmla="val 3625818"/>
            </a:avLst>
          </a:prstGeom>
          <a:noFill/>
          <a:ln>
            <a:solidFill>
              <a:schemeClr val="accent1">
                <a:lumMod val="40000"/>
                <a:lumOff val="60000"/>
              </a:schemeClr>
            </a:solidFill>
            <a:prstDash val="sysDot"/>
            <a:headEnd type="none" w="lg" len="med"/>
            <a:tailEnd type="triangle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>
              <a:solidFill>
                <a:schemeClr val="lt1"/>
              </a:solidFill>
            </a:endParaRPr>
          </a:p>
        </p:txBody>
      </p:sp>
      <p:sp>
        <p:nvSpPr>
          <p:cNvPr id="37" name="Pfeil nach links 36"/>
          <p:cNvSpPr/>
          <p:nvPr/>
        </p:nvSpPr>
        <p:spPr>
          <a:xfrm>
            <a:off x="3851920" y="2960939"/>
            <a:ext cx="576064" cy="28676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74967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ogen 12"/>
          <p:cNvSpPr/>
          <p:nvPr/>
        </p:nvSpPr>
        <p:spPr>
          <a:xfrm>
            <a:off x="-581255" y="1692601"/>
            <a:ext cx="3528392" cy="920813"/>
          </a:xfrm>
          <a:prstGeom prst="arc">
            <a:avLst>
              <a:gd name="adj1" fmla="val 18656320"/>
              <a:gd name="adj2" fmla="val 5294561"/>
            </a:avLst>
          </a:prstGeom>
          <a:noFill/>
          <a:ln>
            <a:solidFill>
              <a:schemeClr val="accent1">
                <a:lumMod val="40000"/>
                <a:lumOff val="60000"/>
              </a:schemeClr>
            </a:solidFill>
            <a:prstDash val="sysDot"/>
            <a:headEnd type="none" w="med" len="med"/>
            <a:tailEnd type="triangle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lt1"/>
              </a:solidFill>
            </a:endParaRPr>
          </a:p>
        </p:txBody>
      </p:sp>
      <p:sp>
        <p:nvSpPr>
          <p:cNvPr id="14" name="Bogen 13"/>
          <p:cNvSpPr/>
          <p:nvPr/>
        </p:nvSpPr>
        <p:spPr>
          <a:xfrm>
            <a:off x="-977299" y="1705140"/>
            <a:ext cx="4320480" cy="1433317"/>
          </a:xfrm>
          <a:prstGeom prst="arc">
            <a:avLst>
              <a:gd name="adj1" fmla="val 17977853"/>
              <a:gd name="adj2" fmla="val 5284443"/>
            </a:avLst>
          </a:prstGeom>
          <a:noFill/>
          <a:ln>
            <a:solidFill>
              <a:schemeClr val="accent1">
                <a:lumMod val="40000"/>
                <a:lumOff val="60000"/>
              </a:schemeClr>
            </a:solidFill>
            <a:prstDash val="sysDot"/>
            <a:headEnd type="none" w="med" len="med"/>
            <a:tailEnd type="triangle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lt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Resource inheritance</a:t>
            </a:r>
            <a:endParaRPr lang="en-US" dirty="0"/>
          </a:p>
        </p:txBody>
      </p:sp>
      <p:sp>
        <p:nvSpPr>
          <p:cNvPr id="6" name="Textfeld 5"/>
          <p:cNvSpPr txBox="1"/>
          <p:nvPr/>
        </p:nvSpPr>
        <p:spPr>
          <a:xfrm>
            <a:off x="363294" y="1131590"/>
            <a:ext cx="3416320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/content</a:t>
            </a:r>
          </a:p>
          <a:p>
            <a:r>
              <a:rPr lang="en-US" sz="1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/site1</a:t>
            </a:r>
          </a:p>
          <a:p>
            <a:r>
              <a:rPr lang="en-US" sz="1000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@</a:t>
            </a:r>
            <a:r>
              <a:rPr lang="en-US" sz="1000" b="1" dirty="0" err="1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sling:configRef</a:t>
            </a:r>
            <a:r>
              <a:rPr lang="en-US" sz="1000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000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"/</a:t>
            </a:r>
            <a:r>
              <a:rPr lang="en-US" sz="1000" b="1" dirty="0" err="1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conf</a:t>
            </a:r>
            <a:r>
              <a:rPr lang="en-US" sz="1000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/site1"</a:t>
            </a:r>
          </a:p>
          <a:p>
            <a:r>
              <a:rPr lang="en-US" sz="1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/page1</a:t>
            </a:r>
          </a:p>
          <a:p>
            <a:endParaRPr lang="en-US" sz="1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conf</a:t>
            </a:r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/site1/</a:t>
            </a:r>
            <a:r>
              <a:rPr lang="en-US" sz="1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sling:configs</a:t>
            </a:r>
            <a:endParaRPr lang="en-US" sz="1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feature</a:t>
            </a:r>
          </a:p>
          <a:p>
            <a:r>
              <a:rPr lang="en-US" sz="1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000" b="1" dirty="0" err="1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sling:configCollectionInherit</a:t>
            </a:r>
            <a:r>
              <a:rPr lang="en-US" sz="1000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000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true</a:t>
            </a:r>
          </a:p>
          <a:p>
            <a:r>
              <a:rPr lang="en-US" sz="1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C</a:t>
            </a:r>
          </a:p>
          <a:p>
            <a:r>
              <a:rPr lang="en-US" sz="1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conf</a:t>
            </a:r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/global/</a:t>
            </a:r>
            <a:r>
              <a:rPr lang="en-US" sz="1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sling:configs</a:t>
            </a:r>
            <a:endParaRPr lang="en-US" sz="1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feature</a:t>
            </a:r>
          </a:p>
          <a:p>
            <a:r>
              <a:rPr lang="en-US" sz="1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A</a:t>
            </a:r>
          </a:p>
          <a:p>
            <a:r>
              <a:rPr lang="en-US" sz="1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B</a:t>
            </a:r>
            <a:endParaRPr lang="en-US" sz="1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323528" y="3507854"/>
            <a:ext cx="59554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b="1" noProof="1" smtClean="0">
                <a:solidFill>
                  <a:srgbClr val="64646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Collection&lt;ValueMap&gt;</a:t>
            </a:r>
            <a:r>
              <a:rPr lang="de-DE" sz="1000" b="1" noProof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de-DE" sz="1000" b="1" noProof="1" smtClean="0">
                <a:solidFill>
                  <a:srgbClr val="6A3E3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configs</a:t>
            </a:r>
            <a:r>
              <a:rPr lang="de-DE" sz="1000" b="1" noProof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de-DE" sz="1000" b="1" noProof="1" smtClean="0">
                <a:solidFill>
                  <a:srgbClr val="6A3E3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resource</a:t>
            </a:r>
            <a:r>
              <a:rPr lang="de-DE" sz="1000" b="1" noProof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.adaptTo(ConfigurationBuilder.</a:t>
            </a:r>
            <a:r>
              <a:rPr lang="de-DE" sz="1000" b="1" noProof="1" smtClean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de-DE" sz="1000" b="1" noProof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de-DE" sz="1000" b="1" noProof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de-DE" sz="1000" b="1" noProof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.name(</a:t>
            </a:r>
            <a:r>
              <a:rPr lang="de-DE" sz="1000" b="1" noProof="1" smtClean="0">
                <a:solidFill>
                  <a:srgbClr val="2A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"feature"</a:t>
            </a:r>
            <a:r>
              <a:rPr lang="de-DE" sz="1000" b="1" noProof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).asValueMapCollection();</a:t>
            </a:r>
          </a:p>
        </p:txBody>
      </p:sp>
    </p:spTree>
    <p:extLst>
      <p:ext uri="{BB962C8B-B14F-4D97-AF65-F5344CB8AC3E}">
        <p14:creationId xmlns:p14="http://schemas.microsoft.com/office/powerpoint/2010/main" val="83224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daptTo2015_Presentation">
  <a:themeElements>
    <a:clrScheme name="Benutzerdefiniert 2">
      <a:dk1>
        <a:srgbClr val="333333"/>
      </a:dk1>
      <a:lt1>
        <a:sysClr val="window" lastClr="FFFFFF"/>
      </a:lt1>
      <a:dk2>
        <a:srgbClr val="666666"/>
      </a:dk2>
      <a:lt2>
        <a:srgbClr val="CCCCCC"/>
      </a:lt2>
      <a:accent1>
        <a:srgbClr val="00ADEE"/>
      </a:accent1>
      <a:accent2>
        <a:srgbClr val="33BDF1"/>
      </a:accent2>
      <a:accent3>
        <a:srgbClr val="66CEF5"/>
      </a:accent3>
      <a:accent4>
        <a:srgbClr val="99DEF8"/>
      </a:accent4>
      <a:accent5>
        <a:srgbClr val="FF9D32"/>
      </a:accent5>
      <a:accent6>
        <a:srgbClr val="FFDA3B"/>
      </a:accent6>
      <a:hlink>
        <a:srgbClr val="00ADEE"/>
      </a:hlink>
      <a:folHlink>
        <a:srgbClr val="00ADEE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adaptTo2012_Presentation</Template>
  <TotalTime>0</TotalTime>
  <Words>226</Words>
  <Application>Microsoft Office PowerPoint</Application>
  <PresentationFormat>Bildschirmpräsentation (16:9)</PresentationFormat>
  <Paragraphs>82</Paragraphs>
  <Slides>4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5" baseType="lpstr">
      <vt:lpstr>adaptTo2015_Presentation</vt:lpstr>
      <vt:lpstr>Configuration example</vt:lpstr>
      <vt:lpstr>Contexts and configuration references</vt:lpstr>
      <vt:lpstr>Configuration resource lookup</vt:lpstr>
      <vt:lpstr>Resource inheritance</vt:lpstr>
    </vt:vector>
  </TitlesOfParts>
  <Company>pro!vision GmbH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Sling Context-Aware Configuration</dc:title>
  <dc:creator>Stefan Seifert</dc:creator>
  <cp:lastModifiedBy>Stefan Seifert</cp:lastModifiedBy>
  <cp:revision>257</cp:revision>
  <dcterms:created xsi:type="dcterms:W3CDTF">2012-07-31T11:30:35Z</dcterms:created>
  <dcterms:modified xsi:type="dcterms:W3CDTF">2016-10-14T13:40:51Z</dcterms:modified>
</cp:coreProperties>
</file>